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4"/>
    <p:sldMasterId id="2147483648" r:id="rId5"/>
  </p:sldMasterIdLst>
  <p:sldIdLst>
    <p:sldId id="275" r:id="rId6"/>
    <p:sldId id="274" r:id="rId7"/>
    <p:sldId id="273" r:id="rId8"/>
    <p:sldId id="271" r:id="rId9"/>
    <p:sldId id="260" r:id="rId10"/>
    <p:sldId id="259" r:id="rId11"/>
    <p:sldId id="270" r:id="rId12"/>
    <p:sldId id="262" r:id="rId13"/>
    <p:sldId id="257" r:id="rId14"/>
    <p:sldId id="261" r:id="rId15"/>
    <p:sldId id="277" r:id="rId16"/>
    <p:sldId id="268" r:id="rId17"/>
    <p:sldId id="263" r:id="rId18"/>
    <p:sldId id="265" r:id="rId19"/>
    <p:sldId id="276" r:id="rId20"/>
    <p:sldId id="269" r:id="rId21"/>
    <p:sldId id="26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5626C-CB69-4DAE-BDB6-C47B4C874097}" v="36" dt="2023-05-02T01:06:55.353"/>
    <p1510:client id="{3A3EE602-ABB7-4C44-90D5-073E19C6F138}" v="93" dt="2023-05-01T03:42:26.097"/>
    <p1510:client id="{74F8BC4B-1327-4474-A37A-1F5627985E2F}" v="495" dt="2023-05-01T20:35:20.616"/>
    <p1510:client id="{7BDC00A1-F2F9-4546-84D3-651E3256BFD1}" v="118" dt="2023-05-01T16:39:48.338"/>
    <p1510:client id="{98AFC433-13E1-4044-8AA8-A13E85325776}" v="22" dt="2023-05-01T03:05:34.474"/>
    <p1510:client id="{AC70B88B-722D-4636-815B-A0476F6C4F96}" v="1106" vWet="1108" dt="2023-05-01T22:49:04.085"/>
    <p1510:client id="{C61CB786-10DE-47A9-A76F-044AA458B58C}" v="6" dt="2023-05-08T18:00:28.839"/>
    <p1510:client id="{CFB57BC7-78F0-47E7-AA70-8ED4BFEA63F7}" v="6" dt="2023-05-01T20:45:40.214"/>
    <p1510:client id="{DCCA57BC-6CEF-4DC8-9D41-F066BA4F8AC0}" v="4" dt="2023-05-08T17:58:54.856"/>
    <p1510:client id="{F2502130-65F2-43AE-A397-83677AEB81F6}" v="332" dt="2023-04-30T23:44:31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1E3E-2B1E-156F-EFC9-64619302D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62CD4-169D-8BCE-EB80-40B7DD0EE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EBF70-FDEA-CA5B-D3D0-E8EA445B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600B5-9FD7-8C54-ABFD-87643829C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CA20B-1CFC-48AB-F8D8-C1BB1318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9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0E7E-8E60-C5E3-98F4-4A8F1421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4EEF7-E294-868E-7456-5A29109C0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70331-139A-EB6F-2ECB-68106DD54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15D2C-E9FF-8D16-17BA-F3A4325E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2452-CD81-319A-F0F1-8F99051C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86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1F5EB-E800-75EA-67A1-7CB1FDC18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EDDC6-844E-C55F-560C-9FFF84467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50204-C3C5-1D93-340E-698702170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A463-F56D-1D18-8358-E1227F84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EC2AA-B6CB-1021-91EB-A604E36F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09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B19B-6AA1-621E-00E1-88AFE9BDB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08A68-6F77-2DE6-CE9A-08B2D64AA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9836F-F1BD-A6DC-2D90-75074408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00F42-660C-5DCA-6BF1-16A15740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7DA64-97CC-5940-EFEA-B33BA09A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17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494F-5E3C-3E7A-D015-3634CA69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1A851-1069-83FD-1691-B3B85E545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37153-90F0-B56F-D818-DC9E5706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D7382-448A-71C5-7F19-1ADFAE16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2FE7A-6A4F-3D72-B85F-B1EBB61E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3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9472-3235-4B82-4A78-F0ADA755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8B582-F0A6-D668-19EE-AE62F4357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D86E5-C3A6-A4EE-64F1-19C33266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B5000-21D6-C844-B1E0-CCF88D22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4E1E4-B813-2DEB-4EDE-CB83FB9E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87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D2FC-4D34-7191-F630-C8D82F82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E842-522B-B21E-D686-DD807FE4D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F7AD-3C49-7B9C-4CA2-CF49B740D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123D3-9D4E-969F-347A-CBBC2B54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D9BA3-2213-B895-2834-19E3EAAE3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68394-FCC6-1D64-911A-8885DEF8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53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8E58-C056-779E-8FE5-473E49D72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7CE48-F8EE-B3D0-12AF-664777030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F2653-2910-19D2-83CB-24FB18DD9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92747-9C38-3F11-9C1A-080F4C2CF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234CA-A3CE-ABE2-93EA-810852091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369A7-445E-193D-91EC-F34F6EC2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4B665-D730-7B68-87CF-4282C153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6545D-34EF-988B-CF4A-D349B9ED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78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8838-37FD-1D31-A7B9-F35FF3C1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F3B5F-34A0-FDBA-C306-8D72FA05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C7CDB-9C0A-F484-98DB-9445AA6B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C1D71-1C39-1773-B1C2-DF0A8243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14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783F0-9921-9D22-3ECA-B6E342D2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81938-79EB-202B-CF61-C03BDE828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BDF1B-0203-027D-4E8B-16969C12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36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1C14-56FC-D596-1A86-0082342D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ECF4-85E1-DA04-11C6-ADCC1F5A0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5AD44-20E3-1C8B-5A86-D873C2DD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89D7F-C831-6486-6A20-EBB301D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E58B2-B65B-0C89-8B97-53A05702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413F1-99E4-7B96-80B5-032976B9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1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4F7-C7AD-25C7-68C9-9312DAFF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7D289-14A3-E206-AEC8-9B435668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3E522-DBAA-5D91-7545-C772329A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57191-B467-7660-D3FF-82A95D73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7C39A-CE63-5C59-4FCC-D9533FD7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36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2D56-A26F-0C7C-C85D-6193FA34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2F517-E12A-181F-1C87-6E639421F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91EC2-050A-2ED5-DA1F-591ED302C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1FF08-3ADC-E743-072F-D94F547E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42534-580F-79F7-66BB-36916C95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7B1FB-2501-15AD-5BB4-0EFDECB2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45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8834-C745-34B9-4785-767D0822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C4D3D-2ECF-AAD1-FEA9-A068A76E4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C9938-961A-A1FC-DD5E-942DF354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A206B-CCB3-195A-2FDB-B76B019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02E1D-9061-1F10-4D81-4C65E877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40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23F485-2D48-3F55-A2EC-2057A3993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DA1F8-45C5-7549-6A56-C25DBFDA2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28B75-72B6-6A12-BC68-C6C32F23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B5B4F-D7EB-F675-480C-A28FC4A0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2408C-5D7C-21B6-989E-DFD72630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2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D16C-367E-2E68-97A3-E2A814D5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27626-E1E5-5227-38EC-F70871A01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B9F4A-D27B-5A2A-A8FE-2F7E4DF5D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341B3-823B-95DF-419A-4D0A2CA2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56202-14D0-7135-E2F5-A42E3FB7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4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323C-999E-DCE2-29F1-B07B6917F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AD04-7C3B-A6E9-1DA5-5F8B2267A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341C9-498C-62D5-93F1-22465980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A1D9E-9C5B-CAFE-C34B-E3070F79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1C14D-3B39-D6B2-3A52-0F4972D4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2FDBC-632B-7B7A-9804-1FCEBD9F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70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40A7A-8CEC-4C6C-FF2C-376BE4CC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8AA36-9984-E896-BE10-18D0AB84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E1B05-671C-A4CE-B6D5-E4B8DEB06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B69E0-5A40-024B-78D6-98C0402A4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17B2F-C618-8EFE-6783-13DFC5ACE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825A7-6155-3B6C-6E8B-800786EF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1141FA-82ED-5B19-DA4A-783006A3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B8A0AD-3D7A-6525-A5DC-4DA5CE92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7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0CCA-599B-CD7B-8351-9E536CE6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D1871-4024-E821-BAC3-F254C002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7E051-E1A8-E98E-090D-31CBC180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29FA2-97E6-671D-41E0-87D6D428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3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FD794-B2D5-67DF-0758-F6788623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7634BD-6B40-5630-3635-6E54725F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BD50E-D2C5-B33B-511D-C88ABC04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9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93F4F-5072-CB1E-2C85-945E5034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19451-60DF-1F2F-1941-2F18CB26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967AC-DE65-3DAC-28F5-F3F19AD7E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3D7F7-A677-3606-D811-784617D23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3D1B8-6A7D-57CB-661A-66CD1036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FBF68-9F19-846E-3DAB-6105B1F4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71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69E0-AB0E-9E50-D93E-4B0E45EB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327F7-A5BB-4404-4CB7-3DB4535DA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C7329-6D45-1500-5A27-5A58EF2DA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EC158-92D5-646D-220A-35A3AFB0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B59AB-525A-1076-C506-D096B7EB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A63CE-3A00-F92C-C7E4-DF9E57F9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0113F-E607-291B-3B02-1D98B918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27F39-C2B0-450C-6668-B11700E05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A57B9-50ED-0D6C-8E64-A3FB9FEEA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E5FCB-C486-5147-7296-247270A11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BC073-284F-5E3E-FA79-DB7F0D4D1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8F635-FC30-5D91-BA38-3FF4A5FC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71B2B-60EA-18C9-292C-C45E8F3B9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30DC8-281E-89FA-FBF6-D32F9B245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A88C8-8849-474C-B579-A834B864FD8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358E0-8CF8-11C4-66E7-5A3D96A01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437FB-BCAF-DC0B-65E5-29503EE4E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E343-4A4C-374D-94B4-2370BCEB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9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h1n1flu/images.ht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mcinfectdis.biomedcentral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atients being treated at an emergency hospital">
            <a:extLst>
              <a:ext uri="{FF2B5EF4-FFF2-40B4-BE49-F238E27FC236}">
                <a16:creationId xmlns:a16="http://schemas.microsoft.com/office/drawing/2014/main" id="{FCE8CEA3-2F44-6A1C-BAB5-5824A6FEF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784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200E0-8DA0-43BA-7771-9464770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987" y="1171524"/>
            <a:ext cx="4278998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>
                <a:cs typeface="Calibri Light"/>
              </a:rPr>
              <a:t>Spatial and Temporal Analysis of Influenza Virus Occurrence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65EAD-03F8-A915-961B-B3C15EA7E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The Wrangling Sixers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C674A-9D9B-C4F5-465C-2EC1F862CFCC}"/>
              </a:ext>
            </a:extLst>
          </p:cNvPr>
          <p:cNvSpPr txBox="1"/>
          <p:nvPr/>
        </p:nvSpPr>
        <p:spPr>
          <a:xfrm>
            <a:off x="-3048" y="6580991"/>
            <a:ext cx="60990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>
                <a:effectLst/>
              </a:rPr>
              <a:t>National Museum of Health and Medicine, 1918</a:t>
            </a:r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A5178F-025F-2D23-21B5-6E5CE10BAF2B}"/>
              </a:ext>
            </a:extLst>
          </p:cNvPr>
          <p:cNvSpPr/>
          <p:nvPr/>
        </p:nvSpPr>
        <p:spPr>
          <a:xfrm>
            <a:off x="274320" y="556422"/>
            <a:ext cx="1371600" cy="297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3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B0A6495-58A4-6938-0976-55C2D96FA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129" y="1172708"/>
            <a:ext cx="9728837" cy="4955187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EC1D26-1EB1-2CA9-CADA-E3D6F8996FE0}"/>
              </a:ext>
            </a:extLst>
          </p:cNvPr>
          <p:cNvSpPr txBox="1">
            <a:spLocks/>
          </p:cNvSpPr>
          <p:nvPr/>
        </p:nvSpPr>
        <p:spPr>
          <a:xfrm>
            <a:off x="4463613" y="-226295"/>
            <a:ext cx="3259859" cy="1335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Calibri"/>
                <a:cs typeface="Calibri Light"/>
              </a:rPr>
              <a:t>Interactive Plots</a:t>
            </a:r>
            <a:endParaRPr lang="en-US" sz="3600">
              <a:latin typeface="Calibri"/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AFF22F9-6AAB-FDBA-AEE1-97D6EF72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08" y="837121"/>
            <a:ext cx="22574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7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95A8-F4F6-A632-2202-0864E6B6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948" y="-323133"/>
            <a:ext cx="7546258" cy="1335395"/>
          </a:xfrm>
        </p:spPr>
        <p:txBody>
          <a:bodyPr>
            <a:normAutofit/>
          </a:bodyPr>
          <a:lstStyle/>
          <a:p>
            <a:r>
              <a:rPr lang="en-US" sz="3600">
                <a:latin typeface="Calibri"/>
                <a:cs typeface="Calibri"/>
              </a:rPr>
              <a:t>Most Common Subtypes in the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024449-9707-8493-6D01-ED6B7C90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01" y="1267900"/>
            <a:ext cx="9499600" cy="47944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896D-DFDB-2CC3-272C-A187E3E4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977" y="4527448"/>
            <a:ext cx="4150921" cy="742314"/>
          </a:xfr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/>
              <a:t>Subtypes that occur less than 100 times:</a:t>
            </a:r>
          </a:p>
          <a:p>
            <a:pPr marL="0" indent="0">
              <a:buNone/>
            </a:pPr>
            <a:r>
              <a:rPr lang="pt-BR" sz="1100"/>
              <a:t>H7N1, H4, H3N1, H6N1, H11, H5N8, N4, H13N6, H10N7, H3N3, H7N4, H7N3, H7N2, H10N8, H3N8, H10N3, N1, H5N6, H7N7, N2, H9N2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82161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4E6084-2B7D-6584-C8D2-460C7023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98" y="598634"/>
            <a:ext cx="7595900" cy="4271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55687-50EC-36F0-BD60-4DD128698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784" y="4851063"/>
            <a:ext cx="7590019" cy="20434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81FBCF-7C2A-ED2E-06BD-F6B90246B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09" y="1301136"/>
            <a:ext cx="3456919" cy="345929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/>
              <a:t>Subtypes with &gt; 100 isolates are shown in the heatmap</a:t>
            </a:r>
          </a:p>
          <a:p>
            <a:endParaRPr lang="en-US" sz="2000"/>
          </a:p>
          <a:p>
            <a:r>
              <a:rPr lang="en-US" sz="2000"/>
              <a:t>Isolates sequenced from samples collected prior to 2000s are uncommon and may not represent realistic proportions</a:t>
            </a:r>
          </a:p>
          <a:p>
            <a:endParaRPr lang="en-US" sz="2000"/>
          </a:p>
          <a:p>
            <a:r>
              <a:rPr lang="en-US" sz="2000"/>
              <a:t>The major pandemics are identifiable in the dataset</a:t>
            </a:r>
          </a:p>
          <a:p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C0823-23FD-E496-7551-A8847E15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064" y="-133371"/>
            <a:ext cx="6569926" cy="831789"/>
          </a:xfrm>
        </p:spPr>
        <p:txBody>
          <a:bodyPr>
            <a:normAutofit/>
          </a:bodyPr>
          <a:lstStyle/>
          <a:p>
            <a:r>
              <a:rPr lang="en-US" sz="3600">
                <a:latin typeface="Calibri"/>
                <a:cs typeface="Calibri"/>
              </a:rPr>
              <a:t>Subtype Proportions Over Time</a:t>
            </a:r>
          </a:p>
        </p:txBody>
      </p:sp>
    </p:spTree>
    <p:extLst>
      <p:ext uri="{BB962C8B-B14F-4D97-AF65-F5344CB8AC3E}">
        <p14:creationId xmlns:p14="http://schemas.microsoft.com/office/powerpoint/2010/main" val="182986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visual world map made of colourful dots">
            <a:extLst>
              <a:ext uri="{FF2B5EF4-FFF2-40B4-BE49-F238E27FC236}">
                <a16:creationId xmlns:a16="http://schemas.microsoft.com/office/drawing/2014/main" id="{784E3AC4-AB0D-2AE9-C651-2DE755710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82" b="908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AC5DE-62B6-A0A4-B77D-FA4932F3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Calibri"/>
                <a:cs typeface="Calibri Light"/>
              </a:rPr>
              <a:t>Data Visualization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2256-8B5F-D82D-DE9C-41B1836B6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cs typeface="Calibri" panose="020F0502020204030204"/>
              </a:rPr>
              <a:t>Interactive map (Folium)</a:t>
            </a:r>
          </a:p>
          <a:p>
            <a:pPr marL="0" indent="0">
              <a:buNone/>
            </a:pPr>
            <a:endParaRPr lang="en-US" sz="1700">
              <a:cs typeface="Calibri" panose="020F0502020204030204"/>
            </a:endParaRPr>
          </a:p>
          <a:p>
            <a:r>
              <a:rPr lang="en-US" sz="1700">
                <a:cs typeface="Calibri" panose="020F0502020204030204"/>
              </a:rPr>
              <a:t>Choropleth (geopandas)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B3D7B7F-CB43-B67B-BA30-CA2A0AEA0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62" y="3933428"/>
            <a:ext cx="3089563" cy="26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4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cording 2023-04-28 111413">
            <a:hlinkClick r:id="" action="ppaction://media"/>
            <a:extLst>
              <a:ext uri="{FF2B5EF4-FFF2-40B4-BE49-F238E27FC236}">
                <a16:creationId xmlns:a16="http://schemas.microsoft.com/office/drawing/2014/main" id="{03311E8B-5E35-F668-BE0B-9DD44BB74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9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2B1D416-D5C3-00B7-2321-74363B72CF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018414"/>
            <a:ext cx="11277600" cy="48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256E-9C34-17B0-B2B0-97E132A6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206" y="1331"/>
            <a:ext cx="7575755" cy="789705"/>
          </a:xfrm>
        </p:spPr>
        <p:txBody>
          <a:bodyPr>
            <a:normAutofit/>
          </a:bodyPr>
          <a:lstStyle/>
          <a:p>
            <a:r>
              <a:rPr lang="en-US" sz="3600">
                <a:latin typeface="Calibri"/>
                <a:cs typeface="Calibri"/>
              </a:rPr>
              <a:t>Genomic Sequence Data Completeness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F73E4-A689-2B48-487B-85F93AE43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6899" y="3289505"/>
            <a:ext cx="3644123" cy="985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Genomic data is linked to the descriptive data by isolate IDs and segment IDs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D98A9-BA8F-AD51-DC6B-56EFEF114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0" t="30920" r="87790" b="62223"/>
          <a:stretch/>
        </p:blipFill>
        <p:spPr>
          <a:xfrm>
            <a:off x="7877317" y="1454869"/>
            <a:ext cx="274320" cy="23902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873B-D2EA-3431-E29E-800BC44BC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77" t="51367" r="13371" b="40724"/>
          <a:stretch/>
        </p:blipFill>
        <p:spPr>
          <a:xfrm>
            <a:off x="7877318" y="1887694"/>
            <a:ext cx="274320" cy="27431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BF779-15A1-0B00-93CE-95BEB757D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04"/>
          <a:stretch/>
        </p:blipFill>
        <p:spPr>
          <a:xfrm>
            <a:off x="-16381" y="1152070"/>
            <a:ext cx="7753929" cy="4881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BD7D7-00AD-BBB8-C2A6-21D588CD2D12}"/>
              </a:ext>
            </a:extLst>
          </p:cNvPr>
          <p:cNvSpPr txBox="1"/>
          <p:nvPr/>
        </p:nvSpPr>
        <p:spPr>
          <a:xfrm>
            <a:off x="8159098" y="1402498"/>
            <a:ext cx="94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674B7-261E-4241-47AB-8D01F31FFF06}"/>
              </a:ext>
            </a:extLst>
          </p:cNvPr>
          <p:cNvSpPr txBox="1"/>
          <p:nvPr/>
        </p:nvSpPr>
        <p:spPr>
          <a:xfrm>
            <a:off x="8192143" y="1823515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absent</a:t>
            </a:r>
          </a:p>
        </p:txBody>
      </p:sp>
    </p:spTree>
    <p:extLst>
      <p:ext uri="{BB962C8B-B14F-4D97-AF65-F5344CB8AC3E}">
        <p14:creationId xmlns:p14="http://schemas.microsoft.com/office/powerpoint/2010/main" val="87049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B615-2FC8-D841-9A5E-40ACB0B1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866" y="-224811"/>
            <a:ext cx="4311446" cy="1335395"/>
          </a:xfrm>
        </p:spPr>
        <p:txBody>
          <a:bodyPr>
            <a:normAutofit/>
          </a:bodyPr>
          <a:lstStyle/>
          <a:p>
            <a:r>
              <a:rPr lang="en-US" sz="3600">
                <a:latin typeface="Calibri"/>
                <a:cs typeface="Calibri Light"/>
              </a:rPr>
              <a:t>Fit-for-Use 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479CC-8FB5-6604-1A84-11B07DD60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40" y="819857"/>
            <a:ext cx="5157787" cy="823912"/>
          </a:xfrm>
        </p:spPr>
        <p:txBody>
          <a:bodyPr/>
          <a:lstStyle/>
          <a:p>
            <a:r>
              <a:rPr lang="en-US"/>
              <a:t>Potential Use for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980C6-56ED-3712-C65A-5F9230BDD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007" y="1782404"/>
            <a:ext cx="5157787" cy="36845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100"/>
              <a:t>Qualitative assessment as shown previously</a:t>
            </a:r>
          </a:p>
          <a:p>
            <a:r>
              <a:rPr lang="en-US" sz="2100"/>
              <a:t>Evolutionary trends in time and space with sequence data for the RNA genomic segments</a:t>
            </a:r>
          </a:p>
          <a:p>
            <a:r>
              <a:rPr lang="en-US" sz="2100"/>
              <a:t>Identify specific mutations and link to the descriptive data</a:t>
            </a:r>
          </a:p>
          <a:p>
            <a:r>
              <a:rPr lang="en-US" sz="2100"/>
              <a:t>Study sequence relationships back to the early 1900s</a:t>
            </a:r>
          </a:p>
          <a:p>
            <a:r>
              <a:rPr lang="en-US" sz="2100"/>
              <a:t>Identify major epidemiological trends can be identified as it relates to sequence divergence</a:t>
            </a:r>
          </a:p>
          <a:p>
            <a:pPr lvl="1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A85DD-D8A9-41E9-B585-64F69F109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5052" y="819857"/>
            <a:ext cx="5183188" cy="823912"/>
          </a:xfrm>
        </p:spPr>
        <p:txBody>
          <a:bodyPr/>
          <a:lstStyle/>
          <a:p>
            <a:r>
              <a:rPr lang="en-US"/>
              <a:t>Dataset 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E4DB4-804E-DA25-0847-3A61B0C87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8510" y="1782404"/>
            <a:ext cx="5359400" cy="3684588"/>
          </a:xfrm>
        </p:spPr>
        <p:txBody>
          <a:bodyPr>
            <a:normAutofit fontScale="92500" lnSpcReduction="10000"/>
          </a:bodyPr>
          <a:lstStyle/>
          <a:p>
            <a:r>
              <a:rPr lang="en-US" sz="2100"/>
              <a:t>Incomplete genomes for many isolates</a:t>
            </a:r>
          </a:p>
          <a:p>
            <a:r>
              <a:rPr lang="en-US" sz="2100"/>
              <a:t>Bias in geographical location towards westernized countries</a:t>
            </a:r>
          </a:p>
          <a:p>
            <a:r>
              <a:rPr lang="en-US" sz="2100"/>
              <a:t>Limited sequence data prior to the 2000s</a:t>
            </a:r>
          </a:p>
          <a:p>
            <a:r>
              <a:rPr lang="en-US" sz="2100"/>
              <a:t>Limited use for epidemiological studies involving population infection rates over space and time</a:t>
            </a:r>
          </a:p>
          <a:p>
            <a:pPr lvl="1"/>
            <a:r>
              <a:rPr lang="en-US" sz="2100"/>
              <a:t>Population infection estimates are bias towards certain countries and later years and would require additional data to be linked to this dataset</a:t>
            </a:r>
          </a:p>
          <a:p>
            <a:pPr lvl="1"/>
            <a:r>
              <a:rPr lang="en-US" sz="2100"/>
              <a:t>Rare subtypes (e.g., H5N1) may not have a large enough sample size for robust analysis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1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y Questions Free Stock Photo - Public Domain Pictures">
            <a:extLst>
              <a:ext uri="{FF2B5EF4-FFF2-40B4-BE49-F238E27FC236}">
                <a16:creationId xmlns:a16="http://schemas.microsoft.com/office/drawing/2014/main" id="{8635706C-8F46-7B59-AA24-090AACE5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1466D2-E1B8-D140-618E-6218BEDD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5254391"/>
            <a:ext cx="8867012" cy="774934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Thank you! </a:t>
            </a:r>
          </a:p>
        </p:txBody>
      </p:sp>
    </p:spTree>
    <p:extLst>
      <p:ext uri="{BB962C8B-B14F-4D97-AF65-F5344CB8AC3E}">
        <p14:creationId xmlns:p14="http://schemas.microsoft.com/office/powerpoint/2010/main" val="37887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4B3C8C-7A3C-E9A3-5AE6-F533A14D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73" y="495806"/>
            <a:ext cx="2637958" cy="310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D80F5-F7DA-D770-0733-7FD489C726EF}"/>
              </a:ext>
            </a:extLst>
          </p:cNvPr>
          <p:cNvSpPr txBox="1"/>
          <p:nvPr/>
        </p:nvSpPr>
        <p:spPr>
          <a:xfrm>
            <a:off x="8945496" y="6396335"/>
            <a:ext cx="3309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3"/>
              </a:rPr>
              <a:t>https://www.cdc.gov/h1n1flu/images.htm</a:t>
            </a:r>
            <a:endParaRPr lang="en-US" sz="1200"/>
          </a:p>
          <a:p>
            <a:r>
              <a:rPr lang="en-US" sz="1200"/>
              <a:t>The Microbiology of Respiratory System Infections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1E6B4-D7B8-3C85-1516-3139FE702029}"/>
              </a:ext>
            </a:extLst>
          </p:cNvPr>
          <p:cNvSpPr txBox="1"/>
          <p:nvPr/>
        </p:nvSpPr>
        <p:spPr>
          <a:xfrm>
            <a:off x="3488071" y="-40291"/>
            <a:ext cx="526599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/>
              <a:t>Influenza Virus Background</a:t>
            </a:r>
            <a:endParaRPr lang="en-US" sz="3600">
              <a:cs typeface="Calibri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94D3158-DF3E-ADE6-611C-4DE892DC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" y="3703320"/>
            <a:ext cx="4736171" cy="310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872ABC-CFB6-9E1B-0A72-981E14541364}"/>
              </a:ext>
            </a:extLst>
          </p:cNvPr>
          <p:cNvSpPr txBox="1"/>
          <p:nvPr/>
        </p:nvSpPr>
        <p:spPr>
          <a:xfrm>
            <a:off x="6044447" y="1536383"/>
            <a:ext cx="5168659" cy="34163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Glycoproteins recognized by our immune system:</a:t>
            </a:r>
            <a:endParaRPr lang="en-US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Hemmaglutinin</a:t>
            </a:r>
            <a:r>
              <a:rPr lang="en-US"/>
              <a:t> – 18 H subtypes</a:t>
            </a:r>
            <a:endParaRPr lang="en-US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Neuroaminidase</a:t>
            </a:r>
            <a:r>
              <a:rPr lang="en-US"/>
              <a:t> – 11 N subtypes</a:t>
            </a:r>
            <a:endParaRPr lang="en-US">
              <a:cs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93370" lvl="1" indent="-285750">
              <a:buFont typeface="Arial" panose="020B0604020202020204" pitchFamily="34" charset="0"/>
              <a:buChar char="•"/>
            </a:pPr>
            <a:r>
              <a:rPr lang="en-US"/>
              <a:t>2 species of influenza in our dataset:</a:t>
            </a:r>
            <a:endParaRPr lang="en-US">
              <a:cs typeface="Calibri" panose="020F0502020204030204"/>
            </a:endParaRPr>
          </a:p>
          <a:p>
            <a:pPr marL="750570" lvl="2" indent="-285750">
              <a:buFont typeface="Arial" panose="020B0604020202020204" pitchFamily="34" charset="0"/>
              <a:buChar char="•"/>
            </a:pPr>
            <a:r>
              <a:rPr lang="en-US"/>
              <a:t>A: H and N subtypes; Seasonal and pandemic</a:t>
            </a:r>
            <a:endParaRPr lang="en-US">
              <a:cs typeface="Calibri" panose="020F0502020204030204"/>
            </a:endParaRPr>
          </a:p>
          <a:p>
            <a:pPr marL="750570" lvl="2" indent="-285750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 marL="742950" lvl="3" indent="-280670">
              <a:buFont typeface="Arial" panose="020B0604020202020204" pitchFamily="34" charset="0"/>
              <a:buChar char="•"/>
            </a:pPr>
            <a:r>
              <a:rPr lang="en-US"/>
              <a:t>B: Yamagata and Victoria lineages; Seasonal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411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. 1">
            <a:extLst>
              <a:ext uri="{FF2B5EF4-FFF2-40B4-BE49-F238E27FC236}">
                <a16:creationId xmlns:a16="http://schemas.microsoft.com/office/drawing/2014/main" id="{E0BE8A65-FE0D-334D-3204-ABBDF4B6E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6"/>
          <a:stretch/>
        </p:blipFill>
        <p:spPr bwMode="auto">
          <a:xfrm>
            <a:off x="6127534" y="472929"/>
            <a:ext cx="6062471" cy="635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CD6A5E-7EA7-8B09-1430-F6D333E7B9ED}"/>
              </a:ext>
            </a:extLst>
          </p:cNvPr>
          <p:cNvSpPr txBox="1"/>
          <p:nvPr/>
        </p:nvSpPr>
        <p:spPr>
          <a:xfrm>
            <a:off x="0" y="6550223"/>
            <a:ext cx="9244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BMC Infectious Diseases</a:t>
            </a:r>
            <a:r>
              <a:rPr lang="en-US" sz="1400" b="0" i="0" strike="noStrike">
                <a:effectLst/>
                <a:latin typeface="-apple-system"/>
              </a:rPr>
              <a:t> </a:t>
            </a:r>
            <a:r>
              <a:rPr lang="en-US" sz="1400" b="1" i="0" u="none" strike="noStrike">
                <a:solidFill>
                  <a:srgbClr val="333333"/>
                </a:solidFill>
                <a:effectLst/>
                <a:latin typeface="-apple-system"/>
              </a:rPr>
              <a:t>volume 19</a:t>
            </a:r>
            <a:r>
              <a:rPr lang="en-US" sz="1400" b="0" i="0" u="none" strike="noStrike">
                <a:solidFill>
                  <a:srgbClr val="333333"/>
                </a:solidFill>
                <a:effectLst/>
                <a:latin typeface="-apple-system"/>
              </a:rPr>
              <a:t>, Article number: 117 (2019) 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57C1E-15D1-36BA-920D-0D1FCEB0F8E8}"/>
              </a:ext>
            </a:extLst>
          </p:cNvPr>
          <p:cNvSpPr txBox="1"/>
          <p:nvPr/>
        </p:nvSpPr>
        <p:spPr>
          <a:xfrm>
            <a:off x="2369320" y="0"/>
            <a:ext cx="73313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>
                <a:cs typeface="Arial"/>
              </a:rPr>
              <a:t>Flu Pandemics During the Last Century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13118-5A2A-84AD-C9A1-11DFE5D84B1E}"/>
              </a:ext>
            </a:extLst>
          </p:cNvPr>
          <p:cNvSpPr txBox="1"/>
          <p:nvPr/>
        </p:nvSpPr>
        <p:spPr>
          <a:xfrm>
            <a:off x="275418" y="3059043"/>
            <a:ext cx="58494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300 – 600k deaths each year from seasonal flu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621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7E4AA3-DC35-7F17-B33E-7023339BE280}"/>
              </a:ext>
            </a:extLst>
          </p:cNvPr>
          <p:cNvSpPr txBox="1"/>
          <p:nvPr/>
        </p:nvSpPr>
        <p:spPr>
          <a:xfrm>
            <a:off x="4889657" y="0"/>
            <a:ext cx="241643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>
                <a:cs typeface="Arial"/>
              </a:rPr>
              <a:t>The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8B844-E877-DE41-EAD5-62B05CC5DA6A}"/>
              </a:ext>
            </a:extLst>
          </p:cNvPr>
          <p:cNvSpPr txBox="1"/>
          <p:nvPr/>
        </p:nvSpPr>
        <p:spPr>
          <a:xfrm>
            <a:off x="62359" y="988507"/>
            <a:ext cx="11693652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Global Initiative on Sharing All Influenza Data (GISAID) dataset</a:t>
            </a:r>
            <a:endParaRPr lang="en-US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Current and retrospective sequence data</a:t>
            </a:r>
            <a:endParaRPr lang="en-US">
              <a:cs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Geographic and temporal data</a:t>
            </a:r>
            <a:endParaRPr lang="en-US">
              <a:cs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Subtype and lineage information</a:t>
            </a:r>
            <a:endParaRPr lang="en-US">
              <a:cs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Additional information such as submitting lab, host information, etc...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Curate the dataset to allow for better understanding of influenza occurrence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Compare recent pandemic of 2009; inter-pandemic years, and during Covid-19 pandemic.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E479D-D811-162C-0B98-2878ED48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622" y="5235292"/>
            <a:ext cx="6025048" cy="11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F8412-9D69-B119-74EE-B39DBE0E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171" y="119566"/>
            <a:ext cx="5459506" cy="598484"/>
          </a:xfrm>
        </p:spPr>
        <p:txBody>
          <a:bodyPr anchor="b">
            <a:normAutofit fontScale="90000"/>
          </a:bodyPr>
          <a:lstStyle/>
          <a:p>
            <a:r>
              <a:rPr lang="en-US" sz="3600">
                <a:latin typeface="Calibri"/>
                <a:cs typeface="Calibri Light"/>
              </a:rPr>
              <a:t>Data Quality Before Cleaning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3C97A-9670-30A9-2BA6-F94CCE6E3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cs typeface="Calibri"/>
              </a:rPr>
              <a:t>Biggest issue with data quality of the original dataset was missing values</a:t>
            </a:r>
          </a:p>
          <a:p>
            <a:r>
              <a:rPr lang="en-US" sz="1800">
                <a:cs typeface="Calibri"/>
              </a:rPr>
              <a:t>Format of geographic and date information also made the original dataset difficult to use for the proposed analysis </a:t>
            </a:r>
          </a:p>
          <a:p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pic>
        <p:nvPicPr>
          <p:cNvPr id="4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3E84437F-B8D3-609A-3F22-DD19ED57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23885"/>
            <a:ext cx="6903720" cy="32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7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ED5B-B258-DF5E-4C05-D58EECF8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858" y="207808"/>
            <a:ext cx="2733369" cy="588144"/>
          </a:xfrm>
        </p:spPr>
        <p:txBody>
          <a:bodyPr>
            <a:normAutofit fontScale="90000"/>
          </a:bodyPr>
          <a:lstStyle/>
          <a:p>
            <a:r>
              <a:rPr lang="en-US" sz="3600">
                <a:latin typeface="Calibri"/>
                <a:cs typeface="Calibri Light"/>
              </a:rPr>
              <a:t>Data Cleaning</a:t>
            </a:r>
            <a:endParaRPr lang="en-US" sz="360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1A1E-9014-63C0-A2E9-CE6A46042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1652" y="1267901"/>
            <a:ext cx="2328485" cy="2233290"/>
          </a:xfrm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 fontScale="92500"/>
          </a:bodyPr>
          <a:lstStyle/>
          <a:p>
            <a:r>
              <a:rPr lang="en-US" sz="1800"/>
              <a:t>Six columns selected from the 64 columns in the raw data</a:t>
            </a:r>
          </a:p>
          <a:p>
            <a:r>
              <a:rPr lang="en-US" sz="1800"/>
              <a:t>Influenza C isolates filtered out</a:t>
            </a:r>
          </a:p>
          <a:p>
            <a:r>
              <a:rPr lang="en-US" sz="1800"/>
              <a:t>Composite data columns parsed into separate columns</a:t>
            </a:r>
          </a:p>
          <a:p>
            <a:endParaRPr lang="en-US" sz="2000"/>
          </a:p>
          <a:p>
            <a:endParaRPr lang="en-US" sz="2000"/>
          </a:p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7768A8-E4F8-8EFF-4960-9C3CF172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11238"/>
            <a:ext cx="10291916" cy="17628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BA1EEA-E05D-5926-8E77-4816D4ADB17C}"/>
              </a:ext>
            </a:extLst>
          </p:cNvPr>
          <p:cNvSpPr/>
          <p:nvPr/>
        </p:nvSpPr>
        <p:spPr>
          <a:xfrm>
            <a:off x="857864" y="4003709"/>
            <a:ext cx="1069258" cy="1770419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B1AB2-509D-6CF2-4672-760E8F8E66AC}"/>
              </a:ext>
            </a:extLst>
          </p:cNvPr>
          <p:cNvSpPr/>
          <p:nvPr/>
        </p:nvSpPr>
        <p:spPr>
          <a:xfrm>
            <a:off x="8459429" y="4003709"/>
            <a:ext cx="2582197" cy="177794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A1CF57-00AC-979B-2E0A-357C030107B0}"/>
              </a:ext>
            </a:extLst>
          </p:cNvPr>
          <p:cNvSpPr/>
          <p:nvPr/>
        </p:nvSpPr>
        <p:spPr>
          <a:xfrm>
            <a:off x="1981200" y="4003709"/>
            <a:ext cx="3918155" cy="177041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F86C00-A852-FB97-D964-1DFFA99C7DCA}"/>
              </a:ext>
            </a:extLst>
          </p:cNvPr>
          <p:cNvGrpSpPr/>
          <p:nvPr/>
        </p:nvGrpSpPr>
        <p:grpSpPr>
          <a:xfrm>
            <a:off x="838201" y="1562870"/>
            <a:ext cx="8261018" cy="1652278"/>
            <a:chOff x="1573666" y="2438710"/>
            <a:chExt cx="8727192" cy="171159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8623561-D54B-BD42-D3C1-EF5FDFE8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3666" y="2448542"/>
              <a:ext cx="8727192" cy="169946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8381B5-956A-CFE6-D297-B380D4796458}"/>
                </a:ext>
              </a:extLst>
            </p:cNvPr>
            <p:cNvSpPr/>
            <p:nvPr/>
          </p:nvSpPr>
          <p:spPr>
            <a:xfrm>
              <a:off x="4846073" y="2441013"/>
              <a:ext cx="610829" cy="1709295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F62D54-08BB-2E4B-C403-D10BFBDDA4B5}"/>
                </a:ext>
              </a:extLst>
            </p:cNvPr>
            <p:cNvSpPr/>
            <p:nvPr/>
          </p:nvSpPr>
          <p:spPr>
            <a:xfrm>
              <a:off x="9663889" y="2441013"/>
              <a:ext cx="562896" cy="170929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6877EC-3367-60CD-A897-EC9FE385E3E8}"/>
                </a:ext>
              </a:extLst>
            </p:cNvPr>
            <p:cNvSpPr/>
            <p:nvPr/>
          </p:nvSpPr>
          <p:spPr>
            <a:xfrm>
              <a:off x="5495016" y="2438710"/>
              <a:ext cx="2911560" cy="1709295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433705-6B40-912D-C055-5CFE70C37455}"/>
                </a:ext>
              </a:extLst>
            </p:cNvPr>
            <p:cNvSpPr/>
            <p:nvPr/>
          </p:nvSpPr>
          <p:spPr>
            <a:xfrm>
              <a:off x="8450213" y="2438710"/>
              <a:ext cx="1165730" cy="1709295"/>
            </a:xfrm>
            <a:prstGeom prst="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940A849-AD3B-CE4F-E0D0-5D9611F3FDFC}"/>
              </a:ext>
            </a:extLst>
          </p:cNvPr>
          <p:cNvSpPr/>
          <p:nvPr/>
        </p:nvSpPr>
        <p:spPr>
          <a:xfrm>
            <a:off x="5949744" y="4003709"/>
            <a:ext cx="2453149" cy="177041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4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3C97A-9670-30A9-2BA6-F94CCE6E3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cs typeface="Calibri"/>
              </a:rPr>
              <a:t>Biggest change to data quality was reducing the amount of missing data </a:t>
            </a:r>
          </a:p>
          <a:p>
            <a:r>
              <a:rPr lang="en-US" sz="1800">
                <a:cs typeface="Calibri"/>
              </a:rPr>
              <a:t>Date and Geographic location information was separated out into individual columns to make data more suitable for proposed analysis </a:t>
            </a:r>
          </a:p>
          <a:p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4DDF725-3C47-84DC-DB6B-3A1450BA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72" y="2088635"/>
            <a:ext cx="7255822" cy="32250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3FD7CA-1CE0-D6C9-713A-6EF05A2E2C97}"/>
              </a:ext>
            </a:extLst>
          </p:cNvPr>
          <p:cNvSpPr txBox="1">
            <a:spLocks/>
          </p:cNvSpPr>
          <p:nvPr/>
        </p:nvSpPr>
        <p:spPr>
          <a:xfrm>
            <a:off x="3365171" y="50740"/>
            <a:ext cx="5459506" cy="5984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Calibri"/>
                <a:cs typeface="Calibri Light"/>
              </a:rPr>
              <a:t>Data Quality After Cleaning</a:t>
            </a:r>
          </a:p>
        </p:txBody>
      </p:sp>
    </p:spTree>
    <p:extLst>
      <p:ext uri="{BB962C8B-B14F-4D97-AF65-F5344CB8AC3E}">
        <p14:creationId xmlns:p14="http://schemas.microsoft.com/office/powerpoint/2010/main" val="23664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17E14-509B-E44B-639F-A73BA47E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cs typeface="Calibri Light"/>
              </a:rPr>
              <a:t>Exploratory Data Analysis (EDA)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07835527-8E94-F8A2-7565-B8F76389A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7" r="18307" b="-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7559-A127-5E41-0BB5-82ABFF69C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Explore the data</a:t>
            </a:r>
          </a:p>
          <a:p>
            <a:r>
              <a:rPr lang="en-US" sz="2000">
                <a:cs typeface="Calibri"/>
              </a:rPr>
              <a:t>Further DQ validation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cs typeface="Calibri"/>
              </a:rPr>
              <a:t>Preliminary analyses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0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9B8E-2EFC-43B0-A8F1-5418E50E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27" y="-144576"/>
            <a:ext cx="6419631" cy="1335395"/>
          </a:xfrm>
        </p:spPr>
        <p:txBody>
          <a:bodyPr>
            <a:normAutofit/>
          </a:bodyPr>
          <a:lstStyle/>
          <a:p>
            <a:r>
              <a:rPr lang="en-US" sz="3600">
                <a:latin typeface="Calibri"/>
                <a:cs typeface="Calibri Light"/>
              </a:rPr>
              <a:t>Lineage Counts across time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C59B218-145D-3DF8-534F-EB35E4D92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439" y="1191723"/>
            <a:ext cx="9530143" cy="484016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EB641D-C9B0-8921-E4DC-6608DBA47D2A}"/>
              </a:ext>
            </a:extLst>
          </p:cNvPr>
          <p:cNvSpPr txBox="1"/>
          <p:nvPr/>
        </p:nvSpPr>
        <p:spPr>
          <a:xfrm>
            <a:off x="1725282" y="905773"/>
            <a:ext cx="38243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United States Counts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879EF-E03A-3401-2527-AD549035D986}"/>
              </a:ext>
            </a:extLst>
          </p:cNvPr>
          <p:cNvSpPr txBox="1"/>
          <p:nvPr/>
        </p:nvSpPr>
        <p:spPr>
          <a:xfrm>
            <a:off x="1725281" y="3393055"/>
            <a:ext cx="38243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Global Counts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C903EE4E93694DA2F256B4A2D6D1CD" ma:contentTypeVersion="2" ma:contentTypeDescription="Create a new document." ma:contentTypeScope="" ma:versionID="7bfe18c19709ccd0cd8abc3b751cf7b7">
  <xsd:schema xmlns:xsd="http://www.w3.org/2001/XMLSchema" xmlns:xs="http://www.w3.org/2001/XMLSchema" xmlns:p="http://schemas.microsoft.com/office/2006/metadata/properties" xmlns:ns2="42adc6ce-d2a1-4387-9572-d756fd0ffb0a" targetNamespace="http://schemas.microsoft.com/office/2006/metadata/properties" ma:root="true" ma:fieldsID="3b0272fcc1fc482f26923ce9880a4416" ns2:_="">
    <xsd:import namespace="42adc6ce-d2a1-4387-9572-d756fd0ffb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adc6ce-d2a1-4387-9572-d756fd0ffb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2F6BF6-22CB-4C8B-A5C6-7C461D41C7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22C59C-3092-404B-8D85-AE5481A94DFC}">
  <ds:schemaRefs>
    <ds:schemaRef ds:uri="42adc6ce-d2a1-4387-9572-d756fd0ffb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36611B-6D32-477F-BC8D-B31D5EFEF43F}">
  <ds:schemaRefs>
    <ds:schemaRef ds:uri="42adc6ce-d2a1-4387-9572-d756fd0ffb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Office Theme</vt:lpstr>
      <vt:lpstr>Spatial and Temporal Analysis of Influenza Virus Occurrence</vt:lpstr>
      <vt:lpstr>PowerPoint Presentation</vt:lpstr>
      <vt:lpstr>PowerPoint Presentation</vt:lpstr>
      <vt:lpstr>PowerPoint Presentation</vt:lpstr>
      <vt:lpstr>Data Quality Before Cleaning</vt:lpstr>
      <vt:lpstr>Data Cleaning</vt:lpstr>
      <vt:lpstr>PowerPoint Presentation</vt:lpstr>
      <vt:lpstr>Exploratory Data Analysis (EDA)</vt:lpstr>
      <vt:lpstr>Lineage Counts across time</vt:lpstr>
      <vt:lpstr>PowerPoint Presentation</vt:lpstr>
      <vt:lpstr>Most Common Subtypes in the Dataset</vt:lpstr>
      <vt:lpstr>Subtype Proportions Over Time</vt:lpstr>
      <vt:lpstr>Data Visualization </vt:lpstr>
      <vt:lpstr>PowerPoint Presentation</vt:lpstr>
      <vt:lpstr>PowerPoint Presentation</vt:lpstr>
      <vt:lpstr>Genomic Sequence Data Completeness</vt:lpstr>
      <vt:lpstr>Fit-for-Use Discussion</vt:lpstr>
      <vt:lpstr>Thank you!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</cp:revision>
  <dcterms:created xsi:type="dcterms:W3CDTF">2013-07-15T20:26:40Z</dcterms:created>
  <dcterms:modified xsi:type="dcterms:W3CDTF">2023-05-09T00:09:42Z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0x010100F5C903EE4E93694DA2F256B4A2D6D1CD</vt:lpwstr>
  </property>
</Properties>
</file>